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9753600" cx="13004800"/>
  <p:notesSz cx="6858000" cy="9144000"/>
  <p:embeddedFontLst>
    <p:embeddedFont>
      <p:font typeface="Tahoma"/>
      <p:regular r:id="rId48"/>
      <p:bold r:id="rId49"/>
    </p:embeddedFont>
    <p:embeddedFont>
      <p:font typeface="Helvetica Neue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gWtZIU6ak6+0ynuEpXX1qVHTdo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Tahoma-regular.fntdata"/><Relationship Id="rId47" Type="http://schemas.openxmlformats.org/officeDocument/2006/relationships/slide" Target="slides/slide43.xml"/><Relationship Id="rId49" Type="http://schemas.openxmlformats.org/officeDocument/2006/relationships/font" Target="fonts/Tahom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Trebuchet MS"/>
                <a:ea typeface="Trebuchet MS"/>
                <a:cs typeface="Trebuchet MS"/>
                <a:sym typeface="Trebuchet MS"/>
              </a:rPr>
              <a:t>With GIS we can easily: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UTM example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 set to Z18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Zoom to world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See zone differences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Hand out assignment now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“Readings” also refers to webpages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Not an exustive list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Trebuchet MS"/>
                <a:ea typeface="Trebuchet MS"/>
                <a:cs typeface="Trebuchet MS"/>
                <a:sym typeface="Trebuchet MS"/>
              </a:rPr>
              <a:t>Emergency response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800">
                <a:latin typeface="Trebuchet MS"/>
                <a:ea typeface="Trebuchet MS"/>
                <a:cs typeface="Trebuchet MS"/>
                <a:sym typeface="Trebuchet MS"/>
              </a:rPr>
              <a:t>BT work – spatial query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5"/>
          <p:cNvSpPr txBox="1"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45"/>
          <p:cNvSpPr txBox="1"/>
          <p:nvPr>
            <p:ph idx="1" type="body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45"/>
          <p:cNvSpPr txBox="1"/>
          <p:nvPr>
            <p:ph idx="12" type="sldNum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 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4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54"/>
          <p:cNvSpPr txBox="1"/>
          <p:nvPr>
            <p:ph idx="12" type="sldNum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5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" name="Google Shape;49;p55"/>
          <p:cNvSpPr txBox="1"/>
          <p:nvPr>
            <p:ph idx="12" type="sldNum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6"/>
          <p:cNvSpPr/>
          <p:nvPr>
            <p:ph idx="2" type="pic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52" name="Google Shape;52;p56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1pPr>
            <a:lvl2pPr indent="-36195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2pPr>
            <a:lvl3pPr indent="-36195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3pPr>
            <a:lvl4pPr indent="-36195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4pPr>
            <a:lvl5pPr indent="-36195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4" name="Google Shape;54;p56"/>
          <p:cNvSpPr txBox="1"/>
          <p:nvPr>
            <p:ph idx="12" type="sldNum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7"/>
          <p:cNvSpPr txBox="1"/>
          <p:nvPr>
            <p:ph idx="1" type="body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7" name="Google Shape;57;p57"/>
          <p:cNvSpPr txBox="1"/>
          <p:nvPr>
            <p:ph idx="12" type="sldNum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8"/>
          <p:cNvSpPr/>
          <p:nvPr>
            <p:ph idx="2" type="pic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60" name="Google Shape;60;p58"/>
          <p:cNvSpPr/>
          <p:nvPr>
            <p:ph idx="3" type="pic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61" name="Google Shape;61;p58"/>
          <p:cNvSpPr/>
          <p:nvPr>
            <p:ph idx="4" type="pic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idx="1" type="body"/>
          </p:nvPr>
        </p:nvSpPr>
        <p:spPr>
          <a:xfrm>
            <a:off x="1270000" y="6362700"/>
            <a:ext cx="10464800" cy="46106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5" name="Google Shape;65;p59"/>
          <p:cNvSpPr txBox="1"/>
          <p:nvPr>
            <p:ph idx="2" type="body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6" name="Google Shape;66;p59"/>
          <p:cNvSpPr txBox="1"/>
          <p:nvPr>
            <p:ph idx="12" type="sldNum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0"/>
          <p:cNvSpPr/>
          <p:nvPr>
            <p:ph idx="2" type="pic"/>
          </p:nvPr>
        </p:nvSpPr>
        <p:spPr>
          <a:xfrm>
            <a:off x="-812800" y="0"/>
            <a:ext cx="14622784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60"/>
          <p:cNvSpPr txBox="1"/>
          <p:nvPr>
            <p:ph idx="12" type="sldNum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6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/>
          <p:nvPr>
            <p:ph idx="2" type="pic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19" name="Google Shape;19;p47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1pPr>
            <a:lvl2pPr indent="-36195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2pPr>
            <a:lvl3pPr indent="-36195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3pPr>
            <a:lvl4pPr indent="-36195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4pPr>
            <a:lvl5pPr indent="-36195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" name="Google Shape;21;p47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8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48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9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49"/>
          <p:cNvSpPr txBox="1"/>
          <p:nvPr>
            <p:ph idx="12" type="sldNum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0"/>
          <p:cNvSpPr txBox="1"/>
          <p:nvPr>
            <p:ph idx="12" type="sldNum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1"/>
          <p:cNvSpPr/>
          <p:nvPr>
            <p:ph idx="2" type="pic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32" name="Google Shape;32;p51"/>
          <p:cNvSpPr txBox="1"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51"/>
          <p:cNvSpPr txBox="1"/>
          <p:nvPr>
            <p:ph idx="1" type="body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4" name="Google Shape;34;p51"/>
          <p:cNvSpPr txBox="1"/>
          <p:nvPr>
            <p:ph idx="12" type="sldNum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 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2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52"/>
          <p:cNvSpPr txBox="1"/>
          <p:nvPr>
            <p:ph idx="12" type="sldNum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3"/>
          <p:cNvSpPr/>
          <p:nvPr>
            <p:ph idx="2" type="pic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40" name="Google Shape;40;p53"/>
          <p:cNvSpPr txBox="1"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53"/>
          <p:cNvSpPr txBox="1"/>
          <p:nvPr>
            <p:ph idx="1" type="body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2" name="Google Shape;42;p53"/>
          <p:cNvSpPr txBox="1"/>
          <p:nvPr>
            <p:ph idx="12" type="sldNum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4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44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90525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0525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0525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90525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90525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90525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90525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90525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90525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44"/>
          <p:cNvSpPr txBox="1"/>
          <p:nvPr>
            <p:ph idx="12" type="sldNum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www.esri.com/news/arcnews/winter0809articles/the-geodatabase.html" TargetMode="External"/><Relationship Id="rId4" Type="http://schemas.openxmlformats.org/officeDocument/2006/relationships/hyperlink" Target="https://pro.arcgis.com/en/pro-app/latest/help/data/tables/common-table-and-attribute-tasks.htm" TargetMode="External"/><Relationship Id="rId5" Type="http://schemas.openxmlformats.org/officeDocument/2006/relationships/hyperlink" Target="https://pro.arcgis.com/en/pro-app/latest/help/data/tables/joins-and-relates.htm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idx="4294967295" type="ctr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GIS</a:t>
            </a:r>
            <a:endParaRPr/>
          </a:p>
        </p:txBody>
      </p:sp>
      <p:sp>
        <p:nvSpPr>
          <p:cNvPr id="75" name="Google Shape;75;p1"/>
          <p:cNvSpPr txBox="1"/>
          <p:nvPr>
            <p:ph idx="4294967295" type="subTitle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lang="en-US"/>
              <a:t>Voter Points and 2000 Census Blocks</a:t>
            </a:r>
            <a:endParaRPr/>
          </a:p>
        </p:txBody>
      </p:sp>
      <p:pic>
        <p:nvPicPr>
          <p:cNvPr descr="Raw Points and 2000 Census Blocks" id="135" name="Google Shape;1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3696" y="2275838"/>
            <a:ext cx="10277408" cy="639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Cobbs Hill Reservoir Failure Planning</a:t>
            </a:r>
            <a:endParaRPr/>
          </a:p>
        </p:txBody>
      </p:sp>
      <p:pic>
        <p:nvPicPr>
          <p:cNvPr descr="image6.png" id="141" name="Google Shape;14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625" y="2582686"/>
            <a:ext cx="5093550" cy="661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52.png" id="146" name="Google Shape;14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48" y="0"/>
            <a:ext cx="8798563" cy="975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 txBox="1"/>
          <p:nvPr/>
        </p:nvSpPr>
        <p:spPr>
          <a:xfrm>
            <a:off x="8885908" y="1309589"/>
            <a:ext cx="4125596" cy="2365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</a:pPr>
            <a:r>
              <a:rPr b="0" i="0" lang="en-US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Aztec Political Geographies</a:t>
            </a:r>
            <a:endParaRPr/>
          </a:p>
        </p:txBody>
      </p:sp>
      <p:sp>
        <p:nvSpPr>
          <p:cNvPr id="148" name="Google Shape;148;p12"/>
          <p:cNvSpPr txBox="1"/>
          <p:nvPr/>
        </p:nvSpPr>
        <p:spPr>
          <a:xfrm rot="-5400000">
            <a:off x="6156315" y="6773544"/>
            <a:ext cx="5641219" cy="360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http://www.esri.com/news/arcuser/0206/aztec1of2.html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GIS Data Types</a:t>
            </a:r>
            <a:endParaRPr/>
          </a:p>
        </p:txBody>
      </p:sp>
      <p:sp>
        <p:nvSpPr>
          <p:cNvPr id="154" name="Google Shape;154;p13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35138" lvl="0" marL="335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C956"/>
              </a:buClr>
              <a:buSzPts val="2850"/>
              <a:buFont typeface="Arial"/>
              <a:buChar char="•"/>
            </a:pPr>
            <a:r>
              <a:rPr lang="en-US" sz="3800"/>
              <a:t>Two Main Types of GIS Data</a:t>
            </a:r>
            <a:endParaRPr/>
          </a:p>
          <a:p>
            <a:pPr indent="-317495" lvl="1" marL="66039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B7C4"/>
              </a:buClr>
              <a:buSzPts val="2550"/>
              <a:buFont typeface="Helvetica Neue"/>
              <a:buChar char="•"/>
            </a:pPr>
            <a:r>
              <a:rPr lang="en-US" sz="3400"/>
              <a:t>Vector</a:t>
            </a:r>
            <a:endParaRPr/>
          </a:p>
          <a:p>
            <a:pPr indent="-253996" lvl="2" marL="93979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C956"/>
              </a:buClr>
              <a:buSzPts val="2100"/>
              <a:buFont typeface="Arial"/>
              <a:buChar char="•"/>
            </a:pPr>
            <a:r>
              <a:rPr lang="en-US" sz="2800"/>
              <a:t>Points</a:t>
            </a:r>
            <a:endParaRPr/>
          </a:p>
          <a:p>
            <a:pPr indent="-253996" lvl="2" marL="93979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C956"/>
              </a:buClr>
              <a:buSzPts val="2100"/>
              <a:buFont typeface="Arial"/>
              <a:buChar char="•"/>
            </a:pPr>
            <a:r>
              <a:rPr lang="en-US" sz="2800"/>
              <a:t>Lines</a:t>
            </a:r>
            <a:endParaRPr/>
          </a:p>
          <a:p>
            <a:pPr indent="-253996" lvl="2" marL="93979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C956"/>
              </a:buClr>
              <a:buSzPts val="2100"/>
              <a:buFont typeface="Arial"/>
              <a:buChar char="•"/>
            </a:pPr>
            <a:r>
              <a:rPr lang="en-US" sz="2800"/>
              <a:t>Polygons</a:t>
            </a:r>
            <a:endParaRPr/>
          </a:p>
        </p:txBody>
      </p:sp>
      <p:pic>
        <p:nvPicPr>
          <p:cNvPr descr="image6.jpg" id="155" name="Google Shape;1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774" y="3554734"/>
            <a:ext cx="5965048" cy="3840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GIS Data Types</a:t>
            </a:r>
            <a:endParaRPr/>
          </a:p>
        </p:txBody>
      </p:sp>
      <p:sp>
        <p:nvSpPr>
          <p:cNvPr id="161" name="Google Shape;161;p14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35138" lvl="0" marL="335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1C956"/>
              </a:buClr>
              <a:buSzPts val="2850"/>
              <a:buFont typeface="Arial"/>
              <a:buChar char="•"/>
            </a:pPr>
            <a:r>
              <a:rPr lang="en-US" sz="3800"/>
              <a:t>Two Main Types of GIS Data</a:t>
            </a:r>
            <a:endParaRPr/>
          </a:p>
          <a:p>
            <a:pPr indent="-317495" lvl="1" marL="66039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B7C4"/>
              </a:buClr>
              <a:buSzPts val="2550"/>
              <a:buFont typeface="Helvetica Neue"/>
              <a:buChar char="•"/>
            </a:pPr>
            <a:r>
              <a:rPr lang="en-US" sz="3400"/>
              <a:t>Vector</a:t>
            </a:r>
            <a:endParaRPr/>
          </a:p>
          <a:p>
            <a:pPr indent="-253996" lvl="2" marL="93979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C956"/>
              </a:buClr>
              <a:buSzPts val="2100"/>
              <a:buFont typeface="Arial"/>
              <a:buChar char="•"/>
            </a:pPr>
            <a:r>
              <a:rPr lang="en-US" sz="2800"/>
              <a:t>Points</a:t>
            </a:r>
            <a:endParaRPr/>
          </a:p>
          <a:p>
            <a:pPr indent="-253996" lvl="2" marL="93979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C956"/>
              </a:buClr>
              <a:buSzPts val="2100"/>
              <a:buFont typeface="Arial"/>
              <a:buChar char="•"/>
            </a:pPr>
            <a:r>
              <a:rPr lang="en-US" sz="2800"/>
              <a:t>Lines</a:t>
            </a:r>
            <a:endParaRPr/>
          </a:p>
          <a:p>
            <a:pPr indent="-253996" lvl="2" marL="93979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C956"/>
              </a:buClr>
              <a:buSzPts val="2100"/>
              <a:buFont typeface="Arial"/>
              <a:buChar char="•"/>
            </a:pPr>
            <a:r>
              <a:rPr lang="en-US" sz="2800"/>
              <a:t>Polygons</a:t>
            </a:r>
            <a:endParaRPr/>
          </a:p>
          <a:p>
            <a:pPr indent="-317495" lvl="1" marL="660395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80B7C4"/>
              </a:buClr>
              <a:buSzPts val="2550"/>
              <a:buFont typeface="Helvetica Neue"/>
              <a:buChar char="•"/>
            </a:pPr>
            <a:r>
              <a:rPr lang="en-US" sz="3400"/>
              <a:t>Raster</a:t>
            </a:r>
            <a:endParaRPr/>
          </a:p>
          <a:p>
            <a:pPr indent="-253996" lvl="2" marL="93979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C956"/>
              </a:buClr>
              <a:buSzPts val="2100"/>
              <a:buFont typeface="Arial"/>
              <a:buChar char="•"/>
            </a:pPr>
            <a:r>
              <a:rPr lang="en-US" sz="2800"/>
              <a:t>Aerial Imagery</a:t>
            </a:r>
            <a:endParaRPr/>
          </a:p>
          <a:p>
            <a:pPr indent="-253996" lvl="2" marL="93979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C956"/>
              </a:buClr>
              <a:buSzPts val="2100"/>
              <a:buFont typeface="Arial"/>
              <a:buChar char="•"/>
            </a:pPr>
            <a:r>
              <a:rPr lang="en-US" sz="2800"/>
              <a:t>Weather Radar Imagery</a:t>
            </a:r>
            <a:endParaRPr/>
          </a:p>
          <a:p>
            <a:pPr indent="-253996" lvl="2" marL="93979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C956"/>
              </a:buClr>
              <a:buSzPts val="2100"/>
              <a:buFont typeface="Arial"/>
              <a:buChar char="•"/>
            </a:pPr>
            <a:r>
              <a:rPr lang="en-US" sz="2800"/>
              <a:t>Elevation Data</a:t>
            </a:r>
            <a:endParaRPr/>
          </a:p>
          <a:p>
            <a:pPr indent="-253996" lvl="2" marL="939796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1C956"/>
              </a:buClr>
              <a:buSzPts val="2100"/>
              <a:buFont typeface="Arial"/>
              <a:buChar char="•"/>
            </a:pPr>
            <a:r>
              <a:rPr lang="en-US" sz="2800"/>
              <a:t>Lots of other types</a:t>
            </a:r>
            <a:endParaRPr/>
          </a:p>
        </p:txBody>
      </p:sp>
      <p:pic>
        <p:nvPicPr>
          <p:cNvPr descr="image7.jpg" id="162" name="Google Shape;1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774" y="3554734"/>
            <a:ext cx="5965048" cy="384075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4"/>
          <p:cNvSpPr txBox="1"/>
          <p:nvPr/>
        </p:nvSpPr>
        <p:spPr>
          <a:xfrm>
            <a:off x="6781069" y="7395488"/>
            <a:ext cx="5624442" cy="2302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Raster data is not the same as OSM or Google Maps tiles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Font typeface="Helvetica Neue"/>
              <a:buNone/>
            </a:pPr>
            <a:r>
              <a:rPr b="0" i="0" lang="en-US" sz="2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Those are rasterized versions of GIS Projects to display faster, but do not have the same data characteristics as the original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GIS Maps are Created in Layers of Data</a:t>
            </a:r>
            <a:endParaRPr/>
          </a:p>
        </p:txBody>
      </p:sp>
      <p:pic>
        <p:nvPicPr>
          <p:cNvPr descr="image8.png" id="169" name="Google Shape;1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434" y="2273300"/>
            <a:ext cx="5245932" cy="6398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GIS Data Types, Example</a:t>
            </a:r>
            <a:endParaRPr/>
          </a:p>
        </p:txBody>
      </p:sp>
      <p:sp>
        <p:nvSpPr>
          <p:cNvPr id="175" name="Google Shape;175;p16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Maecenas aliquam maecenas ligula nostra, accumsan taciti. Sociis mauris in integer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eu libero cras interdum at eget habitasse elementum est, ipsum purus pede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Aliquet sed. Lorem ipsum dolor sit amet, ligula suspendisse nulla pretium, rhoncus</a:t>
            </a:r>
            <a:endParaRPr/>
          </a:p>
        </p:txBody>
      </p:sp>
      <p:pic>
        <p:nvPicPr>
          <p:cNvPr descr="image9.jpg" id="176" name="Google Shape;1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700" y="1826766"/>
            <a:ext cx="11709400" cy="753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GIS Features Linked to a Table</a:t>
            </a:r>
            <a:endParaRPr/>
          </a:p>
        </p:txBody>
      </p:sp>
      <p:pic>
        <p:nvPicPr>
          <p:cNvPr descr="image10.png" id="182" name="Google Shape;1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477" y="2273300"/>
            <a:ext cx="11895844" cy="6398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type="title"/>
          </p:nvPr>
        </p:nvSpPr>
        <p:spPr>
          <a:xfrm>
            <a:off x="762000" y="-156865"/>
            <a:ext cx="11480800" cy="214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"/>
              <a:buNone/>
            </a:pPr>
            <a:r>
              <a:rPr lang="en-US" sz="5000"/>
              <a:t>Coordinate Systems</a:t>
            </a:r>
            <a:endParaRPr/>
          </a:p>
        </p:txBody>
      </p:sp>
      <p:sp>
        <p:nvSpPr>
          <p:cNvPr id="188" name="Google Shape;188;p18"/>
          <p:cNvSpPr txBox="1"/>
          <p:nvPr/>
        </p:nvSpPr>
        <p:spPr>
          <a:xfrm>
            <a:off x="448168" y="1411676"/>
            <a:ext cx="12108464" cy="177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54210" lvl="0" marL="45421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50"/>
              <a:buFont typeface="Trebuchet MS"/>
              <a:buChar char="•"/>
            </a:pPr>
            <a:r>
              <a:rPr b="0" i="0" lang="en-US" sz="3800" u="none" cap="none" strike="noStrike">
                <a:solidFill>
                  <a:srgbClr val="EBEBEB"/>
                </a:solidFill>
                <a:latin typeface="Trebuchet MS"/>
                <a:ea typeface="Trebuchet MS"/>
                <a:cs typeface="Trebuchet MS"/>
                <a:sym typeface="Trebuchet MS"/>
              </a:rPr>
              <a:t> Geographic Coordinates: Latitude and Longitude; can locate exact positions on the surface of the earth, but not uniform units of measure</a:t>
            </a:r>
            <a:endParaRPr/>
          </a:p>
        </p:txBody>
      </p:sp>
      <p:pic>
        <p:nvPicPr>
          <p:cNvPr descr="image57.png" id="189" name="Google Shape;1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546" y="2695786"/>
            <a:ext cx="4960339" cy="223068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 txBox="1"/>
          <p:nvPr/>
        </p:nvSpPr>
        <p:spPr>
          <a:xfrm>
            <a:off x="5705404" y="3036709"/>
            <a:ext cx="6565618" cy="121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Trebuchet MS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Trebuchet MS"/>
                <a:ea typeface="Trebuchet MS"/>
                <a:cs typeface="Trebuchet MS"/>
                <a:sym typeface="Trebuchet MS"/>
              </a:rPr>
              <a:t>United States – Geographic Coordinates</a:t>
            </a:r>
            <a:endParaRPr/>
          </a:p>
        </p:txBody>
      </p:sp>
      <p:pic>
        <p:nvPicPr>
          <p:cNvPr descr="image58.png" id="191" name="Google Shape;19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812" y="6325727"/>
            <a:ext cx="4213016" cy="277706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 txBox="1"/>
          <p:nvPr/>
        </p:nvSpPr>
        <p:spPr>
          <a:xfrm>
            <a:off x="200940" y="5016498"/>
            <a:ext cx="12108467" cy="121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-454210" lvl="0" marL="45421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850"/>
              <a:buFont typeface="Trebuchet MS"/>
              <a:buChar char="•"/>
            </a:pPr>
            <a:r>
              <a:rPr b="0" i="0" lang="en-US" sz="3800" u="none" cap="none" strike="noStrike">
                <a:solidFill>
                  <a:srgbClr val="EBEBEB"/>
                </a:solidFill>
                <a:latin typeface="Trebuchet MS"/>
                <a:ea typeface="Trebuchet MS"/>
                <a:cs typeface="Trebuchet MS"/>
                <a:sym typeface="Trebuchet MS"/>
              </a:rPr>
              <a:t> Projected Coordinates: Transforms Lat Long coordinates into 2D X Y values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5705404" y="6636173"/>
            <a:ext cx="6565618" cy="177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Trebuchet MS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Trebuchet MS"/>
                <a:ea typeface="Trebuchet MS"/>
                <a:cs typeface="Trebuchet MS"/>
                <a:sym typeface="Trebuchet MS"/>
              </a:rPr>
              <a:t>United States – Projected Coordinates (Albers Equal Conic)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ArcGIS 10.x Overview</a:t>
            </a:r>
            <a:endParaRPr/>
          </a:p>
        </p:txBody>
      </p:sp>
      <p:pic>
        <p:nvPicPr>
          <p:cNvPr descr="image59.png" id="199" name="Google Shape;1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603" y="1959750"/>
            <a:ext cx="9153563" cy="6827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GIS?</a:t>
            </a:r>
            <a:endParaRPr/>
          </a:p>
        </p:txBody>
      </p:sp>
      <p:sp>
        <p:nvSpPr>
          <p:cNvPr id="81" name="Google Shape;81;p2"/>
          <p:cNvSpPr txBox="1"/>
          <p:nvPr>
            <p:ph idx="1" type="body"/>
          </p:nvPr>
        </p:nvSpPr>
        <p:spPr>
          <a:xfrm>
            <a:off x="761999" y="2428226"/>
            <a:ext cx="11480803" cy="42079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Trebuchet MS"/>
              <a:buChar char="•"/>
            </a:pPr>
            <a:r>
              <a:rPr b="1" lang="en-US">
                <a:latin typeface="Trebuchet MS"/>
                <a:ea typeface="Trebuchet MS"/>
                <a:cs typeface="Trebuchet MS"/>
                <a:sym typeface="Trebuchet MS"/>
              </a:rPr>
              <a:t>Geographic Information Systems (GIS)</a:t>
            </a:r>
            <a:r>
              <a:rPr b="0" lang="en-US">
                <a:latin typeface="Helvetica Neue"/>
                <a:ea typeface="Helvetica Neue"/>
                <a:cs typeface="Helvetica Neue"/>
                <a:sym typeface="Helvetica Neue"/>
              </a:rPr>
              <a:t> are computer systems that enable people to integrate geographically-referenced data produced by various sources, to easily retrieve the data, and finally to produce information, often in the form of a map.</a:t>
            </a:r>
            <a:endParaRPr/>
          </a:p>
        </p:txBody>
      </p:sp>
      <p:sp>
        <p:nvSpPr>
          <p:cNvPr id="82" name="Google Shape;82;p2"/>
          <p:cNvSpPr txBox="1"/>
          <p:nvPr/>
        </p:nvSpPr>
        <p:spPr>
          <a:xfrm>
            <a:off x="-1" y="6676779"/>
            <a:ext cx="13004802" cy="121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Trebuchet MS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Trebuchet MS"/>
                <a:ea typeface="Trebuchet MS"/>
                <a:cs typeface="Trebuchet MS"/>
                <a:sym typeface="Trebuchet MS"/>
              </a:rPr>
              <a:t>“GIS is to maps what the word processor has become for typewriters”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/>
          <p:nvPr>
            <p:ph type="title"/>
          </p:nvPr>
        </p:nvSpPr>
        <p:spPr>
          <a:xfrm>
            <a:off x="762000" y="-482636"/>
            <a:ext cx="11480800" cy="214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many extensions…</a:t>
            </a:r>
            <a:endParaRPr/>
          </a:p>
        </p:txBody>
      </p:sp>
      <p:pic>
        <p:nvPicPr>
          <p:cNvPr descr="image61.png" id="205" name="Google Shape;20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2960" y="1289190"/>
            <a:ext cx="8981441" cy="82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Catalog</a:t>
            </a:r>
            <a:endParaRPr/>
          </a:p>
        </p:txBody>
      </p:sp>
      <p:sp>
        <p:nvSpPr>
          <p:cNvPr id="211" name="Google Shape;211;p21"/>
          <p:cNvSpPr txBox="1"/>
          <p:nvPr>
            <p:ph idx="1" type="body"/>
          </p:nvPr>
        </p:nvSpPr>
        <p:spPr>
          <a:xfrm>
            <a:off x="761999" y="2413000"/>
            <a:ext cx="6218764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72964" lvl="0" marL="47296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000"/>
              <a:buFont typeface="Helvetica Neue"/>
              <a:buChar char="•"/>
            </a:pPr>
            <a:r>
              <a:rPr lang="en-US" sz="4000"/>
              <a:t>Data Explorer for GIS Data</a:t>
            </a:r>
            <a:endParaRPr/>
          </a:p>
          <a:p>
            <a:pPr indent="-472964" lvl="0" marL="472964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EBEBEB"/>
              </a:buClr>
              <a:buSzPts val="3000"/>
              <a:buFont typeface="Helvetica Neue"/>
              <a:buChar char="•"/>
            </a:pPr>
            <a:r>
              <a:rPr lang="en-US" sz="4000"/>
              <a:t>Useful for previewing data</a:t>
            </a:r>
            <a:endParaRPr/>
          </a:p>
          <a:p>
            <a:pPr indent="-472964" lvl="0" marL="472964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EBEBEB"/>
              </a:buClr>
              <a:buSzPts val="3000"/>
              <a:buFont typeface="Helvetica Neue"/>
              <a:buChar char="•"/>
            </a:pPr>
            <a:r>
              <a:rPr lang="en-US" sz="4000"/>
              <a:t>Can do some basic geoprocessing functions</a:t>
            </a:r>
            <a:endParaRPr/>
          </a:p>
          <a:p>
            <a:pPr indent="-472964" lvl="0" marL="472964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EBEBEB"/>
              </a:buClr>
              <a:buSzPts val="3000"/>
              <a:buFont typeface="Helvetica Neue"/>
              <a:buChar char="•"/>
            </a:pPr>
            <a:r>
              <a:rPr lang="en-US" sz="4000"/>
              <a:t>Copy, paste, and delete data</a:t>
            </a:r>
            <a:endParaRPr/>
          </a:p>
          <a:p>
            <a:pPr indent="-472964" lvl="0" marL="472964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EBEBEB"/>
              </a:buClr>
              <a:buSzPts val="3000"/>
              <a:buFont typeface="Helvetica Neue"/>
              <a:buChar char="•"/>
            </a:pPr>
            <a:r>
              <a:rPr lang="en-US" sz="4000"/>
              <a:t>Manage your geodatabases </a:t>
            </a:r>
            <a:endParaRPr/>
          </a:p>
        </p:txBody>
      </p:sp>
      <p:pic>
        <p:nvPicPr>
          <p:cNvPr descr="ArcGISPro_090919093328.png" id="212" name="Google Shape;21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0330" y="2862554"/>
            <a:ext cx="6495945" cy="3555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2"/>
          <p:cNvGrpSpPr/>
          <p:nvPr/>
        </p:nvGrpSpPr>
        <p:grpSpPr>
          <a:xfrm>
            <a:off x="13497981" y="6794497"/>
            <a:ext cx="5842005" cy="4279906"/>
            <a:chOff x="-1" y="-1"/>
            <a:chExt cx="5842004" cy="4279904"/>
          </a:xfrm>
        </p:grpSpPr>
        <p:pic>
          <p:nvPicPr>
            <p:cNvPr descr="image26.jpg" id="218" name="Google Shape;218;p22"/>
            <p:cNvPicPr preferRelativeResize="0"/>
            <p:nvPr/>
          </p:nvPicPr>
          <p:blipFill rotWithShape="1">
            <a:blip r:embed="rId3">
              <a:alphaModFix/>
            </a:blip>
            <a:srcRect b="0" l="5091" r="5050" t="0"/>
            <a:stretch/>
          </p:blipFill>
          <p:spPr>
            <a:xfrm>
              <a:off x="165100" y="126998"/>
              <a:ext cx="5511803" cy="3835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32.png" id="219" name="Google Shape;219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1" y="-1"/>
              <a:ext cx="5842004" cy="42799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2"/>
          <p:cNvSpPr txBox="1"/>
          <p:nvPr/>
        </p:nvSpPr>
        <p:spPr>
          <a:xfrm>
            <a:off x="758825" y="857884"/>
            <a:ext cx="5478463" cy="875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Click on Connect to folder and browse to your data</a:t>
            </a:r>
            <a:endParaRPr/>
          </a:p>
        </p:txBody>
      </p:sp>
      <p:cxnSp>
        <p:nvCxnSpPr>
          <p:cNvPr id="221" name="Google Shape;221;p22"/>
          <p:cNvCxnSpPr/>
          <p:nvPr/>
        </p:nvCxnSpPr>
        <p:spPr>
          <a:xfrm>
            <a:off x="4165598" y="3097212"/>
            <a:ext cx="3378203" cy="2374902"/>
          </a:xfrm>
          <a:prstGeom prst="straightConnector1">
            <a:avLst/>
          </a:prstGeom>
          <a:noFill/>
          <a:ln cap="flat" cmpd="sng" w="25400">
            <a:solidFill>
              <a:srgbClr val="6B889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22" name="Google Shape;222;p22"/>
          <p:cNvCxnSpPr/>
          <p:nvPr/>
        </p:nvCxnSpPr>
        <p:spPr>
          <a:xfrm flipH="1">
            <a:off x="5757862" y="5562600"/>
            <a:ext cx="1481138" cy="1244600"/>
          </a:xfrm>
          <a:prstGeom prst="straightConnector1">
            <a:avLst/>
          </a:prstGeom>
          <a:noFill/>
          <a:ln cap="flat" cmpd="sng" w="25400">
            <a:solidFill>
              <a:srgbClr val="6B889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23" name="Google Shape;223;p22"/>
          <p:cNvSpPr txBox="1"/>
          <p:nvPr/>
        </p:nvSpPr>
        <p:spPr>
          <a:xfrm>
            <a:off x="661988" y="7108825"/>
            <a:ext cx="40243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From that you can create a shortcut to your data</a:t>
            </a:r>
            <a:endParaRPr/>
          </a:p>
        </p:txBody>
      </p:sp>
      <p:pic>
        <p:nvPicPr>
          <p:cNvPr descr="ArcGISPro_090919093343.png" id="224" name="Google Shape;22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314" y="1940255"/>
            <a:ext cx="4420468" cy="10658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GISPro_090919093423.png" id="225" name="Google Shape;22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5946" y="2512820"/>
            <a:ext cx="7316207" cy="502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Catalog</a:t>
            </a:r>
            <a:endParaRPr/>
          </a:p>
        </p:txBody>
      </p:sp>
      <p:sp>
        <p:nvSpPr>
          <p:cNvPr id="231" name="Google Shape;231;p23"/>
          <p:cNvSpPr txBox="1"/>
          <p:nvPr>
            <p:ph idx="1" type="body"/>
          </p:nvPr>
        </p:nvSpPr>
        <p:spPr>
          <a:xfrm>
            <a:off x="761999" y="1972733"/>
            <a:ext cx="11480803" cy="3219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49504" lvl="0" marL="34950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175"/>
              <a:buFont typeface="Helvetica Neue"/>
              <a:buChar char="•"/>
            </a:pPr>
            <a:r>
              <a:rPr lang="en-US" sz="2900"/>
              <a:t>Sample Data</a:t>
            </a:r>
            <a:endParaRPr/>
          </a:p>
          <a:p>
            <a:pPr indent="-349504" lvl="0" marL="349504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EBEBEB"/>
              </a:buClr>
              <a:buSzPts val="2175"/>
              <a:buFont typeface="Helvetica Neue"/>
              <a:buChar char="•"/>
            </a:pPr>
            <a:r>
              <a:rPr lang="en-US" sz="2900"/>
              <a:t>For this week we are only going to have a few datasets available</a:t>
            </a:r>
            <a:endParaRPr/>
          </a:p>
          <a:p>
            <a:pPr indent="-349504" lvl="0" marL="349504" rtl="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EBEBEB"/>
              </a:buClr>
              <a:buSzPts val="2175"/>
              <a:buFont typeface="Helvetica Neue"/>
              <a:buChar char="•"/>
            </a:pPr>
            <a:r>
              <a:rPr lang="en-US" sz="2900"/>
              <a:t>From ArcCatalog, you can explore (Preview) the data before adding it to the map document</a:t>
            </a:r>
            <a:endParaRPr/>
          </a:p>
        </p:txBody>
      </p:sp>
      <p:pic>
        <p:nvPicPr>
          <p:cNvPr descr="ArcGISPro_090919093717.png" id="232" name="Google Shape;2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3187" y="5002102"/>
            <a:ext cx="9138426" cy="500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/>
        </p:nvSpPr>
        <p:spPr>
          <a:xfrm>
            <a:off x="9645225" y="753743"/>
            <a:ext cx="2954764" cy="1206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ahoma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You can preview both Geography and Tables</a:t>
            </a:r>
            <a:endParaRPr/>
          </a:p>
        </p:txBody>
      </p:sp>
      <p:pic>
        <p:nvPicPr>
          <p:cNvPr descr="ArcGISPro_090919093808.png"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87" y="2795746"/>
            <a:ext cx="6416616" cy="71388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GISPro_090919093818.png" id="239" name="Google Shape;23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7004" y="1981887"/>
            <a:ext cx="6483032" cy="7138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  <a:endParaRPr/>
          </a:p>
        </p:txBody>
      </p:sp>
      <p:sp>
        <p:nvSpPr>
          <p:cNvPr id="245" name="Google Shape;245;p25"/>
          <p:cNvSpPr txBox="1"/>
          <p:nvPr>
            <p:ph idx="1" type="body"/>
          </p:nvPr>
        </p:nvSpPr>
        <p:spPr>
          <a:xfrm>
            <a:off x="762000" y="2413000"/>
            <a:ext cx="6342765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Insert New Map is where you create you map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can display the data, manipulate the data, and then create a page layout for the data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       to add data to you map document</a:t>
            </a:r>
            <a:endParaRPr/>
          </a:p>
        </p:txBody>
      </p:sp>
      <p:pic>
        <p:nvPicPr>
          <p:cNvPr descr="ArcGISPro_090919093915.png" id="246" name="Google Shape;2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915" y="1596429"/>
            <a:ext cx="2311402" cy="1282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GISPro_090919093932.png" id="247" name="Google Shape;2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5294" y="6656254"/>
            <a:ext cx="711202" cy="10541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GISPro_090919093949.png" id="248" name="Google Shape;24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75282" y="3934159"/>
            <a:ext cx="6065780" cy="332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622300" y="-2159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Ribbon Toolbars</a:t>
            </a:r>
            <a:endParaRPr/>
          </a:p>
        </p:txBody>
      </p:sp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762000" y="2988733"/>
            <a:ext cx="11480800" cy="6362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34681" lvl="0" marL="33468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</a:pPr>
            <a:r>
              <a:rPr lang="en-US" sz="2800"/>
              <a:t>In ArcGISPro toolbars are very important and useful</a:t>
            </a:r>
            <a:endParaRPr/>
          </a:p>
          <a:p>
            <a:pPr indent="-334681" lvl="0" marL="334681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</a:pPr>
            <a:r>
              <a:rPr lang="en-US" sz="2800"/>
              <a:t>As you click on a tool your mouse will become the tool</a:t>
            </a:r>
            <a:endParaRPr/>
          </a:p>
          <a:p>
            <a:pPr indent="-334681" lvl="0" marL="334681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</a:pPr>
            <a:r>
              <a:rPr lang="en-US" sz="2800"/>
              <a:t>Whenever you hover your mouse over an icon it will tell you what the tool is</a:t>
            </a:r>
            <a:endParaRPr/>
          </a:p>
          <a:p>
            <a:pPr indent="-334681" lvl="0" marL="334681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</a:pPr>
            <a:r>
              <a:rPr lang="en-US" sz="2800"/>
              <a:t>If you are not sure how to use a tool check the </a:t>
            </a:r>
            <a:r>
              <a:rPr b="1" i="1" lang="en-US">
                <a:latin typeface="Georgia"/>
                <a:ea typeface="Georgia"/>
                <a:cs typeface="Georgia"/>
                <a:sym typeface="Georgia"/>
              </a:rPr>
              <a:t>help</a:t>
            </a:r>
            <a:endParaRPr/>
          </a:p>
          <a:p>
            <a:pPr indent="-334681" lvl="0" marL="334681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</a:pPr>
            <a:r>
              <a:rPr lang="en-US" sz="2800"/>
              <a:t>There are other tool bars that you can find by right clicking on the gray areas around the toolbars</a:t>
            </a:r>
            <a:endParaRPr/>
          </a:p>
        </p:txBody>
      </p:sp>
      <p:pic>
        <p:nvPicPr>
          <p:cNvPr descr="ArcGISPro_090919094035.png" id="255" name="Google Shape;2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2487744"/>
            <a:ext cx="13004803" cy="1281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GISPro_090919094019.png" id="256" name="Google Shape;2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218884"/>
            <a:ext cx="13004802" cy="126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 of Contents</a:t>
            </a:r>
            <a:endParaRPr/>
          </a:p>
        </p:txBody>
      </p:sp>
      <p:sp>
        <p:nvSpPr>
          <p:cNvPr id="262" name="Google Shape;262;p27"/>
          <p:cNvSpPr txBox="1"/>
          <p:nvPr>
            <p:ph idx="1" type="body"/>
          </p:nvPr>
        </p:nvSpPr>
        <p:spPr>
          <a:xfrm>
            <a:off x="762000" y="2413000"/>
            <a:ext cx="626125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54724" lvl="0" marL="35472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250"/>
              <a:buFont typeface="Helvetica Neue"/>
              <a:buChar char="•"/>
            </a:pPr>
            <a:r>
              <a:rPr lang="en-US" sz="3000"/>
              <a:t>The table of contents shows all layers loaded into a map document</a:t>
            </a:r>
            <a:endParaRPr sz="4000"/>
          </a:p>
          <a:p>
            <a:pPr indent="-354724" lvl="0" marL="354724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Clr>
                <a:srgbClr val="EBEBEB"/>
              </a:buClr>
              <a:buSzPts val="2250"/>
              <a:buFont typeface="Helvetica Neue"/>
              <a:buChar char="•"/>
            </a:pPr>
            <a:r>
              <a:rPr lang="en-US" sz="3000"/>
              <a:t>You can see the source of the data</a:t>
            </a:r>
            <a:endParaRPr sz="4000"/>
          </a:p>
          <a:p>
            <a:pPr indent="-354724" lvl="0" marL="354724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Clr>
                <a:srgbClr val="EBEBEB"/>
              </a:buClr>
              <a:buSzPts val="2250"/>
              <a:buFont typeface="Helvetica Neue"/>
              <a:buChar char="•"/>
            </a:pPr>
            <a:r>
              <a:rPr lang="en-US" sz="3000"/>
              <a:t>You can also adjust the properties of any loaded layer and how that layer draws</a:t>
            </a:r>
            <a:endParaRPr sz="4000"/>
          </a:p>
          <a:p>
            <a:pPr indent="-354724" lvl="0" marL="354724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Clr>
                <a:srgbClr val="EBEBEB"/>
              </a:buClr>
              <a:buSzPts val="2250"/>
              <a:buFont typeface="Helvetica Neue"/>
              <a:buChar char="•"/>
            </a:pPr>
            <a:r>
              <a:rPr lang="en-US" sz="3000"/>
              <a:t>There is also a section where you can see selected features and change what is selectable (we will spend a lot more time on this later)</a:t>
            </a:r>
            <a:endParaRPr/>
          </a:p>
        </p:txBody>
      </p:sp>
      <p:pic>
        <p:nvPicPr>
          <p:cNvPr descr="ArcGISPro_090919094419.png" id="263" name="Google Shape;2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0614" y="1989264"/>
            <a:ext cx="4552883" cy="721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762000" y="-389467"/>
            <a:ext cx="11480800" cy="214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 Pane Vs Layout Pane</a:t>
            </a:r>
            <a:endParaRPr/>
          </a:p>
        </p:txBody>
      </p:sp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762000" y="2374900"/>
            <a:ext cx="4766023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39166" lvl="0" marL="43916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50"/>
              <a:buFont typeface="Helvetica Neue"/>
              <a:buChar char="•"/>
            </a:pPr>
            <a:r>
              <a:rPr lang="en-US" sz="3400"/>
              <a:t>In the Map Pane you can edit data, view, change properties, georefrence, and anything else related to the geography of the data</a:t>
            </a:r>
            <a:endParaRPr/>
          </a:p>
          <a:p>
            <a:pPr indent="-439166" lvl="0" marL="439166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550"/>
              <a:buFont typeface="Helvetica Neue"/>
              <a:buChar char="•"/>
            </a:pPr>
            <a:r>
              <a:rPr lang="en-US" sz="3400"/>
              <a:t>In the Layout Pane, you can do some of the things that you can in data but you can create a map document with North Arrows, legends, scale bars, etc</a:t>
            </a:r>
            <a:endParaRPr/>
          </a:p>
        </p:txBody>
      </p:sp>
      <p:pic>
        <p:nvPicPr>
          <p:cNvPr descr="ArcGISPro_110919131452.png" id="270" name="Google Shape;27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9075" y="1193072"/>
            <a:ext cx="2349500" cy="1358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GISPro_110919131824.png" id="271" name="Google Shape;27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9521" y="5910843"/>
            <a:ext cx="5998557" cy="3283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GISPro_110919131859.png" id="272" name="Google Shape;27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5149" y="1142060"/>
            <a:ext cx="7567302" cy="414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Attribute tables</a:t>
            </a:r>
            <a:endParaRPr/>
          </a:p>
        </p:txBody>
      </p:sp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0050" lvl="0" marL="4000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Before we can look at the properties of a layer, we must look at the attributes a feature</a:t>
            </a:r>
            <a:endParaRPr/>
          </a:p>
          <a:p>
            <a:pPr indent="-400050" lvl="0" marL="4000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To find the attribute table right click on a layer and open attribute tables</a:t>
            </a:r>
            <a:endParaRPr/>
          </a:p>
          <a:p>
            <a:pPr indent="-400050" lvl="0" marL="40005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From the attribute tables you can explore the data and thematically </a:t>
            </a:r>
            <a:endParaRPr/>
          </a:p>
        </p:txBody>
      </p:sp>
      <p:cxnSp>
        <p:nvCxnSpPr>
          <p:cNvPr id="279" name="Google Shape;279;p29"/>
          <p:cNvCxnSpPr/>
          <p:nvPr/>
        </p:nvCxnSpPr>
        <p:spPr>
          <a:xfrm flipH="1">
            <a:off x="6605586" y="4013198"/>
            <a:ext cx="2189165" cy="1720853"/>
          </a:xfrm>
          <a:prstGeom prst="straightConnector1">
            <a:avLst/>
          </a:prstGeom>
          <a:noFill/>
          <a:ln cap="flat" cmpd="sng" w="25400">
            <a:solidFill>
              <a:srgbClr val="6B8895"/>
            </a:solidFill>
            <a:prstDash val="solid"/>
            <a:miter lim="8000"/>
            <a:headEnd len="med" w="med" type="stealth"/>
            <a:tailEnd len="sm" w="sm" type="none"/>
          </a:ln>
        </p:spPr>
      </p:cxnSp>
      <p:pic>
        <p:nvPicPr>
          <p:cNvPr descr="ArcGISPro_110919131950.png" id="280" name="Google Shape;2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8797" y="2379000"/>
            <a:ext cx="6184902" cy="637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Organized collection of</a:t>
            </a:r>
            <a:endParaRPr/>
          </a:p>
        </p:txBody>
      </p:sp>
      <p:sp>
        <p:nvSpPr>
          <p:cNvPr id="88" name="Google Shape;88;p3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429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50"/>
              <a:buFont typeface="Helvetica Neue"/>
              <a:buChar char="•"/>
            </a:pPr>
            <a:r>
              <a:rPr lang="en-US" sz="3400"/>
              <a:t>Hardware</a:t>
            </a:r>
            <a:endParaRPr/>
          </a:p>
          <a:p>
            <a:pPr indent="-342900" lvl="1" marL="685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550"/>
              <a:buFont typeface="Helvetica Neue"/>
              <a:buChar char="•"/>
            </a:pPr>
            <a:r>
              <a:rPr lang="en-US" sz="3400"/>
              <a:t>Software</a:t>
            </a:r>
            <a:endParaRPr/>
          </a:p>
          <a:p>
            <a:pPr indent="-342900" lvl="1" marL="685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550"/>
              <a:buFont typeface="Helvetica Neue"/>
              <a:buChar char="•"/>
            </a:pPr>
            <a:r>
              <a:rPr lang="en-US" sz="3400"/>
              <a:t>Network</a:t>
            </a:r>
            <a:endParaRPr/>
          </a:p>
          <a:p>
            <a:pPr indent="-342900" lvl="1" marL="685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550"/>
              <a:buFont typeface="Helvetica Neue"/>
              <a:buChar char="•"/>
            </a:pPr>
            <a:r>
              <a:rPr lang="en-US" sz="3400"/>
              <a:t>Data</a:t>
            </a:r>
            <a:endParaRPr/>
          </a:p>
          <a:p>
            <a:pPr indent="-342900" lvl="1" marL="685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550"/>
              <a:buFont typeface="Helvetica Neue"/>
              <a:buChar char="•"/>
            </a:pPr>
            <a:r>
              <a:rPr lang="en-US" sz="3400"/>
              <a:t>People</a:t>
            </a:r>
            <a:endParaRPr/>
          </a:p>
          <a:p>
            <a:pPr indent="-342900" lvl="1" marL="68580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2550"/>
              <a:buFont typeface="Helvetica Neue"/>
              <a:buChar char="•"/>
            </a:pPr>
            <a:r>
              <a:rPr lang="en-US" sz="3400"/>
              <a:t>Procedures</a:t>
            </a:r>
            <a:endParaRPr/>
          </a:p>
        </p:txBody>
      </p:sp>
      <p:pic>
        <p:nvPicPr>
          <p:cNvPr descr="image47.png" id="89" name="Google Shape;8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3417" y="1638711"/>
            <a:ext cx="8466669" cy="755227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"/>
          <p:cNvSpPr txBox="1"/>
          <p:nvPr/>
        </p:nvSpPr>
        <p:spPr>
          <a:xfrm>
            <a:off x="397367" y="9255436"/>
            <a:ext cx="4118190" cy="436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200"/>
              <a:buFont typeface="Helvetica Neue"/>
              <a:buNone/>
            </a:pPr>
            <a:r>
              <a:rPr b="0" i="0" lang="en-US" sz="22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2005 John Wiley &amp; Sons, Ltd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Symbology</a:t>
            </a:r>
            <a:endParaRPr/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761999" y="2374900"/>
            <a:ext cx="11285606" cy="334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From the 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Table of Contents</a:t>
            </a:r>
            <a:r>
              <a:rPr lang="en-US" sz="2800"/>
              <a:t> Choose a Layer and then click on the Appearance Ribbon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Then Click On the Symbology button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You have the choice of changing a single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You also choose categories to change against an attribute in the table</a:t>
            </a:r>
            <a:endParaRPr/>
          </a:p>
        </p:txBody>
      </p:sp>
      <p:pic>
        <p:nvPicPr>
          <p:cNvPr descr="ArcGISPro_110919132019.png" id="287" name="Google Shape;2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5964792"/>
            <a:ext cx="13004803" cy="1295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Symbology</a:t>
            </a:r>
            <a:endParaRPr/>
          </a:p>
        </p:txBody>
      </p:sp>
      <p:sp>
        <p:nvSpPr>
          <p:cNvPr id="293" name="Google Shape;293;p31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From the 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Table of Contents</a:t>
            </a:r>
            <a:r>
              <a:rPr lang="en-US" sz="2800"/>
              <a:t> Choose a Layer and either Double Click or Right Click and Navigate to the 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Properties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Then Click On the Symbology Tab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You have the choice of changing a single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You also choose categories to change against an attribute in the table</a:t>
            </a:r>
            <a:endParaRPr/>
          </a:p>
        </p:txBody>
      </p:sp>
      <p:cxnSp>
        <p:nvCxnSpPr>
          <p:cNvPr id="294" name="Google Shape;294;p31"/>
          <p:cNvCxnSpPr/>
          <p:nvPr/>
        </p:nvCxnSpPr>
        <p:spPr>
          <a:xfrm rot="10800000">
            <a:off x="6208714" y="3244850"/>
            <a:ext cx="2706689" cy="919165"/>
          </a:xfrm>
          <a:prstGeom prst="straightConnector1">
            <a:avLst/>
          </a:prstGeom>
          <a:noFill/>
          <a:ln cap="flat" cmpd="sng" w="25400">
            <a:solidFill>
              <a:srgbClr val="6B8895"/>
            </a:solidFill>
            <a:prstDash val="solid"/>
            <a:miter lim="8000"/>
            <a:headEnd len="med" w="med" type="stealth"/>
            <a:tailEnd len="sm" w="sm" type="none"/>
          </a:ln>
        </p:spPr>
      </p:cxnSp>
      <p:pic>
        <p:nvPicPr>
          <p:cNvPr descr="110919132006.png" id="295" name="Google Shape;2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0361" y="2143891"/>
            <a:ext cx="3801156" cy="7269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Symbology</a:t>
            </a:r>
            <a:endParaRPr/>
          </a:p>
        </p:txBody>
      </p:sp>
      <p:sp>
        <p:nvSpPr>
          <p:cNvPr id="301" name="Google Shape;301;p32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From the 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Table of Contents</a:t>
            </a:r>
            <a:r>
              <a:rPr lang="en-US" sz="2800"/>
              <a:t> Choose a Layer and either Double Click or Right Click and Navigate to the </a:t>
            </a:r>
            <a:r>
              <a:rPr b="1" lang="en-US">
                <a:latin typeface="Georgia"/>
                <a:ea typeface="Georgia"/>
                <a:cs typeface="Georgia"/>
                <a:sym typeface="Georgia"/>
              </a:rPr>
              <a:t>Properties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Then Click On the Symbology Tab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You have the choice of changing a single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You also choose categories to change against an attribute in the table</a:t>
            </a:r>
            <a:endParaRPr/>
          </a:p>
        </p:txBody>
      </p:sp>
      <p:pic>
        <p:nvPicPr>
          <p:cNvPr descr="ArcGISPro_110919132214.png" id="302" name="Google Shape;30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48332" y="1172104"/>
            <a:ext cx="3788604" cy="822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Labeling</a:t>
            </a:r>
            <a:endParaRPr/>
          </a:p>
        </p:txBody>
      </p:sp>
      <p:sp>
        <p:nvSpPr>
          <p:cNvPr id="308" name="Google Shape;308;p33"/>
          <p:cNvSpPr txBox="1"/>
          <p:nvPr>
            <p:ph idx="1" type="body"/>
          </p:nvPr>
        </p:nvSpPr>
        <p:spPr>
          <a:xfrm>
            <a:off x="762000" y="2374900"/>
            <a:ext cx="1211084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72964" lvl="0" marL="47296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Char char="•"/>
            </a:pPr>
            <a:r>
              <a:rPr lang="en-US" sz="4000"/>
              <a:t>Labeling is another ribbon</a:t>
            </a:r>
            <a:endParaRPr/>
          </a:p>
          <a:p>
            <a:pPr indent="-472964" lvl="0" marL="472964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•"/>
            </a:pPr>
            <a:r>
              <a:rPr lang="en-US" sz="4000"/>
              <a:t>You Can label against anything in the attribute table</a:t>
            </a:r>
            <a:endParaRPr/>
          </a:p>
          <a:p>
            <a:pPr indent="-472964" lvl="0" marL="472964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•"/>
            </a:pPr>
            <a:r>
              <a:rPr lang="en-US" sz="4000"/>
              <a:t>You also, have any font and you can have many different settings</a:t>
            </a:r>
            <a:endParaRPr/>
          </a:p>
          <a:p>
            <a:pPr indent="-472964" lvl="0" marL="472964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Helvetica Neue"/>
              <a:buChar char="•"/>
            </a:pPr>
            <a:r>
              <a:rPr lang="en-US" sz="4000"/>
              <a:t>In the placement properties you can have many labels for a feature or have just one</a:t>
            </a:r>
            <a:endParaRPr/>
          </a:p>
        </p:txBody>
      </p:sp>
      <p:pic>
        <p:nvPicPr>
          <p:cNvPr descr="ArcGISPro_110919132322.png" id="309" name="Google Shape;3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8220619"/>
            <a:ext cx="13004803" cy="910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Labeling</a:t>
            </a:r>
            <a:endParaRPr/>
          </a:p>
        </p:txBody>
      </p:sp>
      <p:sp>
        <p:nvSpPr>
          <p:cNvPr id="315" name="Google Shape;315;p34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25668" lvl="0" marL="42566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Font typeface="Helvetica Neue"/>
              <a:buChar char="•"/>
            </a:pPr>
            <a:r>
              <a:rPr lang="en-US" sz="3600"/>
              <a:t>Labeling is another tab</a:t>
            </a:r>
            <a:endParaRPr/>
          </a:p>
          <a:p>
            <a:pPr indent="-425668" lvl="0" marL="42566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700"/>
              <a:buFont typeface="Helvetica Neue"/>
              <a:buChar char="•"/>
            </a:pPr>
            <a:r>
              <a:rPr lang="en-US" sz="3600"/>
              <a:t>You Can label against anything in the attribute table</a:t>
            </a:r>
            <a:endParaRPr/>
          </a:p>
          <a:p>
            <a:pPr indent="-425668" lvl="0" marL="42566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700"/>
              <a:buFont typeface="Helvetica Neue"/>
              <a:buChar char="•"/>
            </a:pPr>
            <a:r>
              <a:rPr lang="en-US" sz="3600"/>
              <a:t>You also, have any font and you can have many different settings</a:t>
            </a:r>
            <a:endParaRPr/>
          </a:p>
          <a:p>
            <a:pPr indent="-425668" lvl="0" marL="42566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700"/>
              <a:buFont typeface="Helvetica Neue"/>
              <a:buChar char="•"/>
            </a:pPr>
            <a:r>
              <a:rPr lang="en-US" sz="3600"/>
              <a:t>In the placement properties (right click the name in table of contents) you can have many labels for a feature or have just one</a:t>
            </a:r>
            <a:endParaRPr/>
          </a:p>
        </p:txBody>
      </p:sp>
      <p:pic>
        <p:nvPicPr>
          <p:cNvPr descr="ArcGISPro_110919132335.png" id="316" name="Google Shape;31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337" y="-2"/>
            <a:ext cx="4681730" cy="9753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Labeling</a:t>
            </a:r>
            <a:endParaRPr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30398" lvl="0" marL="43039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00"/>
              <a:buFont typeface="Helvetica Neue"/>
              <a:buChar char="•"/>
            </a:pPr>
            <a:r>
              <a:rPr lang="en-US" sz="3600"/>
              <a:t>Labeling is another tab</a:t>
            </a:r>
            <a:endParaRPr/>
          </a:p>
          <a:p>
            <a:pPr indent="-430398" lvl="0" marL="43039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700"/>
              <a:buFont typeface="Helvetica Neue"/>
              <a:buChar char="•"/>
            </a:pPr>
            <a:r>
              <a:rPr lang="en-US" sz="3600"/>
              <a:t>You Can label against anything in the attribute table</a:t>
            </a:r>
            <a:endParaRPr/>
          </a:p>
          <a:p>
            <a:pPr indent="-430398" lvl="0" marL="43039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700"/>
              <a:buFont typeface="Helvetica Neue"/>
              <a:buChar char="•"/>
            </a:pPr>
            <a:r>
              <a:rPr lang="en-US" sz="3600"/>
              <a:t>You also, have any font and you can have many different settings</a:t>
            </a:r>
            <a:endParaRPr/>
          </a:p>
          <a:p>
            <a:pPr indent="-430398" lvl="0" marL="430398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700"/>
              <a:buFont typeface="Helvetica Neue"/>
              <a:buChar char="•"/>
            </a:pPr>
            <a:r>
              <a:rPr lang="en-US" sz="3600"/>
              <a:t>In the placement properties you can have many labels for a feature or have just one</a:t>
            </a:r>
            <a:endParaRPr/>
          </a:p>
        </p:txBody>
      </p:sp>
      <p:pic>
        <p:nvPicPr>
          <p:cNvPr descr="ArcGISPro_110919132342.png" id="323" name="Google Shape;3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3583" y="2335740"/>
            <a:ext cx="5283202" cy="6007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 Decorations</a:t>
            </a:r>
            <a:endParaRPr/>
          </a:p>
        </p:txBody>
      </p:sp>
      <p:sp>
        <p:nvSpPr>
          <p:cNvPr id="329" name="Google Shape;329;p36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55600" lvl="0" marL="355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Found in the Insert Drop Down and most can only be added in Layout View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Everything is dynamic to the active data frame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Legends easy, all you do is place it and it draws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Dynamic Text is a new function and allows for automatically updating text in a map layout</a:t>
            </a:r>
            <a:endParaRPr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Everything has a property menu so just right click and change the properties to make sure you are </a:t>
            </a:r>
            <a:endParaRPr/>
          </a:p>
        </p:txBody>
      </p:sp>
      <p:pic>
        <p:nvPicPr>
          <p:cNvPr descr="ArcGISPro_110919132628.png" id="330" name="Google Shape;3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5950" y="4634308"/>
            <a:ext cx="7505700" cy="158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 Decorations</a:t>
            </a:r>
            <a:endParaRPr/>
          </a:p>
        </p:txBody>
      </p:sp>
      <p:sp>
        <p:nvSpPr>
          <p:cNvPr id="336" name="Google Shape;336;p37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55600" lvl="0" marL="355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Found in the Insert Drop Down and most can only be added in Layout View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Everything is dynamic to the active data frame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Legends easy, all you do is place it and it draws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Dynamic Text is a new function and allows for automatically updating text in a map layout</a:t>
            </a:r>
            <a:endParaRPr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Everything has a property menu so just right click and change the properties to make sure you are </a:t>
            </a:r>
            <a:endParaRPr/>
          </a:p>
        </p:txBody>
      </p:sp>
      <p:pic>
        <p:nvPicPr>
          <p:cNvPr descr="ArcGISPro_110919132637.png" id="337" name="Google Shape;3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6104" y="525733"/>
            <a:ext cx="2936604" cy="8702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 Decorations</a:t>
            </a:r>
            <a:endParaRPr/>
          </a:p>
        </p:txBody>
      </p:sp>
      <p:sp>
        <p:nvSpPr>
          <p:cNvPr id="343" name="Google Shape;343;p38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55600" lvl="0" marL="355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Found in the Insert Drop Down and most can only be added in Layout View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Everything is dynamic to the active data frame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Legends easy, all you do is place it and it draws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Dynamic Text is a new function and allows for automatically updating text in a map layout</a:t>
            </a:r>
            <a:endParaRPr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Everything has a property menu so just right click and change the properties to make sure you are </a:t>
            </a:r>
            <a:endParaRPr/>
          </a:p>
        </p:txBody>
      </p:sp>
      <p:pic>
        <p:nvPicPr>
          <p:cNvPr descr="ArcGISPro_110919132651.png" id="344" name="Google Shape;3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1980" y="2192676"/>
            <a:ext cx="5120281" cy="717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 Decorations</a:t>
            </a:r>
            <a:endParaRPr/>
          </a:p>
        </p:txBody>
      </p:sp>
      <p:sp>
        <p:nvSpPr>
          <p:cNvPr id="350" name="Google Shape;350;p39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55600" lvl="0" marL="355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Found in the Insert Drop Down and most can only be added in Layout View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Everything is dynamic to the active data frame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Legends easy, all you do is place it and it draws</a:t>
            </a:r>
            <a:endParaRPr sz="3800"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Dynamic Text is a new function and allows for automatically updating text in a map layout</a:t>
            </a:r>
            <a:endParaRPr/>
          </a:p>
          <a:p>
            <a:pPr indent="-355600" lvl="0" marL="3556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Everything has a property menu so just right click and change the properties to make sure you are </a:t>
            </a:r>
            <a:endParaRPr/>
          </a:p>
        </p:txBody>
      </p:sp>
      <p:pic>
        <p:nvPicPr>
          <p:cNvPr descr="ArcGISPro_110919132726.png" id="351" name="Google Shape;35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432" y="1995920"/>
            <a:ext cx="3506480" cy="7565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/>
          <p:nvPr>
            <p:ph type="title"/>
          </p:nvPr>
        </p:nvSpPr>
        <p:spPr>
          <a:xfrm>
            <a:off x="762000" y="-231162"/>
            <a:ext cx="11480800" cy="214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GIS Can Do?</a:t>
            </a:r>
            <a:endParaRPr/>
          </a:p>
        </p:txBody>
      </p:sp>
      <p:sp>
        <p:nvSpPr>
          <p:cNvPr id="96" name="Google Shape;96;p4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81598" lvl="1" marL="6627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25"/>
              <a:buFont typeface="Helvetica Neue"/>
              <a:buChar char="•"/>
            </a:pPr>
            <a:r>
              <a:rPr lang="en-US" sz="3100"/>
              <a:t>Integrate data from various </a:t>
            </a:r>
            <a:br>
              <a:rPr lang="en-US" sz="3100"/>
            </a:br>
            <a:r>
              <a:rPr lang="en-US" sz="3100"/>
              <a:t>sources</a:t>
            </a:r>
            <a:endParaRPr/>
          </a:p>
          <a:p>
            <a:pPr indent="-381598" lvl="1" marL="662776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325"/>
              <a:buFont typeface="Helvetica Neue"/>
              <a:buChar char="•"/>
            </a:pPr>
            <a:r>
              <a:rPr lang="en-US" sz="3100"/>
              <a:t>Edit and update data</a:t>
            </a:r>
            <a:endParaRPr/>
          </a:p>
          <a:p>
            <a:pPr indent="-381598" lvl="1" marL="662776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325"/>
              <a:buFont typeface="Helvetica Neue"/>
              <a:buChar char="•"/>
            </a:pPr>
            <a:r>
              <a:rPr lang="en-US" sz="3100"/>
              <a:t>Draw maps and visualize  spatial distributions</a:t>
            </a:r>
            <a:endParaRPr b="1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598" lvl="1" marL="662776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325"/>
              <a:buFont typeface="Helvetica Neue"/>
              <a:buChar char="•"/>
            </a:pPr>
            <a:r>
              <a:rPr lang="en-US" sz="3100"/>
              <a:t>Accurately measure distances and areas</a:t>
            </a:r>
            <a:endParaRPr b="1" u="sng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598" lvl="1" marL="662776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325"/>
              <a:buFont typeface="Helvetica Neue"/>
              <a:buChar char="•"/>
            </a:pPr>
            <a:r>
              <a:rPr lang="en-US" sz="3100"/>
              <a:t>Overlay maps (= compare)</a:t>
            </a:r>
            <a:endParaRPr/>
          </a:p>
          <a:p>
            <a:pPr indent="-381598" lvl="1" marL="662776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325"/>
              <a:buFont typeface="Helvetica Neue"/>
              <a:buChar char="•"/>
            </a:pPr>
            <a:r>
              <a:rPr lang="en-US" sz="3100"/>
              <a:t>Perform sophisticated analysis &amp; modeling (what if?)</a:t>
            </a:r>
            <a:endParaRPr/>
          </a:p>
        </p:txBody>
      </p:sp>
      <p:pic>
        <p:nvPicPr>
          <p:cNvPr descr="Landuse(NFargo)" id="97" name="Google Shape;97;p4"/>
          <p:cNvPicPr preferRelativeResize="0"/>
          <p:nvPr/>
        </p:nvPicPr>
        <p:blipFill rotWithShape="1">
          <a:blip r:embed="rId3">
            <a:alphaModFix/>
          </a:blip>
          <a:srcRect b="0" l="10327" r="0" t="0"/>
          <a:stretch/>
        </p:blipFill>
        <p:spPr>
          <a:xfrm>
            <a:off x="7261013" y="1408852"/>
            <a:ext cx="5201922" cy="4066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9.png" id="98" name="Google Shape;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1013" y="5527040"/>
            <a:ext cx="5201922" cy="3901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761999" y="203200"/>
            <a:ext cx="4168844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Exporting</a:t>
            </a:r>
            <a:endParaRPr/>
          </a:p>
        </p:txBody>
      </p:sp>
      <p:sp>
        <p:nvSpPr>
          <p:cNvPr id="357" name="Google Shape;357;p40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244928" lvl="0" marL="24492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Helvetica Neue"/>
              <a:buChar char="•"/>
            </a:pPr>
            <a:r>
              <a:rPr lang="en-US" sz="2000"/>
              <a:t>When you have your layout all complete, you can export your map to a variety of different formats</a:t>
            </a:r>
            <a:endParaRPr/>
          </a:p>
          <a:p>
            <a:pPr indent="-244928" lvl="0" marL="244928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Helvetica Neue"/>
              <a:buChar char="•"/>
            </a:pPr>
            <a:r>
              <a:rPr lang="en-US" sz="2000"/>
              <a:t>Go to Share Ribbon -&gt; Export</a:t>
            </a:r>
            <a:endParaRPr/>
          </a:p>
          <a:p>
            <a:pPr indent="-244928" lvl="0" marL="244928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Helvetica Neue"/>
              <a:buChar char="•"/>
            </a:pPr>
            <a:r>
              <a:rPr lang="en-US" sz="2000"/>
              <a:t>For all assignments export your map to a PDF</a:t>
            </a:r>
            <a:endParaRPr/>
          </a:p>
          <a:p>
            <a:pPr indent="-244928" lvl="0" marL="244928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Helvetica Neue"/>
              <a:buChar char="•"/>
            </a:pPr>
            <a:r>
              <a:rPr lang="en-US" sz="2000"/>
              <a:t>Make sure you have at least 300dpi resolution</a:t>
            </a:r>
            <a:endParaRPr/>
          </a:p>
          <a:p>
            <a:pPr indent="-244928" lvl="0" marL="244928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500"/>
              <a:buFont typeface="Tahoma"/>
              <a:buChar char="•"/>
            </a:pPr>
            <a:r>
              <a:rPr b="1" lang="en-US" sz="2000">
                <a:latin typeface="Tahoma"/>
                <a:ea typeface="Tahoma"/>
                <a:cs typeface="Tahoma"/>
                <a:sym typeface="Tahoma"/>
              </a:rPr>
              <a:t>Also Make Sure You Have Add Document Fonts Embeded</a:t>
            </a:r>
            <a:endParaRPr/>
          </a:p>
          <a:p>
            <a:pPr indent="-244928" lvl="1" marL="450293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FA9B7"/>
              </a:buClr>
              <a:buSzPts val="1500"/>
              <a:buFont typeface="Helvetica Neue"/>
              <a:buChar char="•"/>
            </a:pPr>
            <a:r>
              <a:rPr lang="en-US" sz="2000"/>
              <a:t>To find this click on options, then format tab</a:t>
            </a:r>
            <a:endParaRPr sz="3800"/>
          </a:p>
          <a:p>
            <a:pPr indent="-244928" lvl="1" marL="450293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6FA9B7"/>
              </a:buClr>
              <a:buSzPts val="1500"/>
              <a:buFont typeface="Helvetica Neue"/>
              <a:buChar char="•"/>
            </a:pPr>
            <a:r>
              <a:rPr lang="en-US" sz="2000"/>
              <a:t>Make sure embed all document fonts is checked on</a:t>
            </a:r>
            <a:endParaRPr/>
          </a:p>
        </p:txBody>
      </p:sp>
      <p:pic>
        <p:nvPicPr>
          <p:cNvPr descr="ArcGISPro_110919133055.png" id="358" name="Google Shape;3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0330" y="2709235"/>
            <a:ext cx="6640229" cy="5606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GISPro_110919133020.png" id="359" name="Google Shape;35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6355" y="564219"/>
            <a:ext cx="7377675" cy="142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Trebuchet MS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Hands on with ArcGIS Pro Map Creation</a:t>
            </a:r>
            <a:endParaRPr/>
          </a:p>
        </p:txBody>
      </p:sp>
      <p:sp>
        <p:nvSpPr>
          <p:cNvPr id="365" name="Google Shape;365;p41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194246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059"/>
              <a:buFont typeface="Helvetica Neue"/>
              <a:buChar char="•"/>
            </a:pPr>
            <a:r>
              <a:rPr lang="en-US" sz="3059"/>
              <a:t> Download and unzip locally the file Week3B_hands_on_materials.zip from myCourses under Content</a:t>
            </a:r>
            <a:endParaRPr/>
          </a:p>
          <a:p>
            <a:pPr indent="-194246" lvl="0" marL="0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3059"/>
              <a:buFont typeface="Helvetica Neue"/>
              <a:buChar char="•"/>
            </a:pPr>
            <a:r>
              <a:rPr lang="en-US" sz="3059"/>
              <a:t>Pay attention to where you downloaded </a:t>
            </a:r>
            <a:endParaRPr/>
          </a:p>
          <a:p>
            <a:pPr indent="-194246" lvl="0" marL="0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3059"/>
              <a:buFont typeface="Helvetica Neue"/>
              <a:buChar char="•"/>
            </a:pPr>
            <a:r>
              <a:rPr lang="en-US" sz="3059"/>
              <a:t> Open ArcGIS Pro: Start -&gt;  Programs -&gt; ArcGIS -&gt; ArcGIS Pro</a:t>
            </a:r>
            <a:endParaRPr/>
          </a:p>
          <a:p>
            <a:pPr indent="-365759" lvl="0" marL="36575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Follow the video on ArcGIS Pro Lets Make a Map</a:t>
            </a:r>
            <a:endParaRPr/>
          </a:p>
          <a:p>
            <a:pPr indent="-194246" lvl="0" marL="0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3059"/>
              <a:buFont typeface="Helvetica Neue"/>
              <a:buChar char="•"/>
            </a:pPr>
            <a:r>
              <a:rPr lang="en-US" sz="3059"/>
              <a:t>When you complete your map, post it in the discussion for this week under maps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2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Helvetica Neue"/>
              <a:buNone/>
            </a:pPr>
            <a:r>
              <a:rPr lang="en-US" sz="4400"/>
              <a:t>Next Class – databases/query/basic table joins</a:t>
            </a:r>
            <a:br>
              <a:rPr lang="en-US" sz="4400"/>
            </a:br>
            <a:endParaRPr/>
          </a:p>
        </p:txBody>
      </p:sp>
      <p:sp>
        <p:nvSpPr>
          <p:cNvPr id="371" name="Google Shape;371;p42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5759" lvl="0" marL="3657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94"/>
              <a:buFont typeface="Helvetica Neue"/>
              <a:buChar char="•"/>
            </a:pPr>
            <a:r>
              <a:rPr lang="en-US" sz="3059">
                <a:solidFill>
                  <a:srgbClr val="FFFFFF"/>
                </a:solidFill>
              </a:rPr>
              <a:t>Reading</a:t>
            </a:r>
            <a:endParaRPr/>
          </a:p>
          <a:p>
            <a:pPr indent="-365759" lvl="1" marL="73151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http://www.esri.com/news/arcnews/winter0809articles/the-geodatabase.html</a:t>
            </a:r>
            <a:r>
              <a:rPr lang="en-US" u="sng"/>
              <a:t> </a:t>
            </a:r>
            <a:endParaRPr u="sng"/>
          </a:p>
          <a:p>
            <a:pPr indent="-365759" lvl="1" marL="73151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https://pro.arcgis.com/en/pro-app/latest/help/data/tables/common-table-and-attribute-tasks.htm</a:t>
            </a:r>
            <a:endParaRPr u="sng"/>
          </a:p>
          <a:p>
            <a:pPr indent="-365759" lvl="1" marL="73151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https://pro.arcgis.com/en/pro-app/latest/help/data/tables/joins-and-relates.htm</a:t>
            </a:r>
            <a:r>
              <a:rPr lang="en-US" sz="3059">
                <a:solidFill>
                  <a:srgbClr val="FFFFFF"/>
                </a:solidFill>
              </a:rPr>
              <a:t>  </a:t>
            </a:r>
            <a:endParaRPr/>
          </a:p>
          <a:p>
            <a:pPr indent="-365759" lvl="1" marL="73151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FFFFFF"/>
              </a:buClr>
              <a:buSzPts val="2294"/>
              <a:buFont typeface="Helvetica Neue"/>
              <a:buChar char="•"/>
            </a:pPr>
            <a:r>
              <a:rPr lang="en-US" sz="3059">
                <a:solidFill>
                  <a:srgbClr val="FFFFFF"/>
                </a:solidFill>
              </a:rPr>
              <a:t>Recommended Getting to Know ArcGIS Pro 2.6 Chapter 3 Exercise 3B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Assignments </a:t>
            </a:r>
            <a:b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</p:txBody>
      </p:sp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 - Fundamentals of Geographic Information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/>
          <p:nvPr/>
        </p:nvSpPr>
        <p:spPr>
          <a:xfrm>
            <a:off x="6852073" y="1983880"/>
            <a:ext cx="5922576" cy="668852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5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Integration</a:t>
            </a:r>
            <a:endParaRPr/>
          </a:p>
        </p:txBody>
      </p:sp>
      <p:sp>
        <p:nvSpPr>
          <p:cNvPr id="105" name="Google Shape;105;p5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65363" lvl="0" marL="465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50"/>
              <a:buFont typeface="Helvetica Neue"/>
              <a:buChar char="•"/>
            </a:pPr>
            <a:r>
              <a:rPr lang="en-US" sz="3800"/>
              <a:t> Combines layers of information (data) to have better understanding of a location</a:t>
            </a:r>
            <a:endParaRPr/>
          </a:p>
          <a:p>
            <a:pPr indent="-3429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Satellite imagery</a:t>
            </a:r>
            <a:endParaRPr sz="3800"/>
          </a:p>
          <a:p>
            <a:pPr indent="-3429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Photographic images</a:t>
            </a:r>
            <a:endParaRPr sz="3800"/>
          </a:p>
          <a:p>
            <a:pPr indent="-3429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Maps</a:t>
            </a:r>
            <a:endParaRPr sz="3800"/>
          </a:p>
          <a:p>
            <a:pPr indent="-3429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100"/>
              <a:buFont typeface="Helvetica Neue"/>
              <a:buChar char="•"/>
            </a:pPr>
            <a:r>
              <a:rPr lang="en-US" sz="2800"/>
              <a:t>Tables (i.e spreadsheets)</a:t>
            </a:r>
            <a:endParaRPr/>
          </a:p>
        </p:txBody>
      </p:sp>
      <p:pic>
        <p:nvPicPr>
          <p:cNvPr descr="layers of a GIS" id="106" name="Google Shape;10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8245" y="2004905"/>
            <a:ext cx="5481886" cy="6394029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Applications of GIS</a:t>
            </a:r>
            <a:endParaRPr/>
          </a:p>
        </p:txBody>
      </p:sp>
      <p:sp>
        <p:nvSpPr>
          <p:cNvPr id="112" name="Google Shape;112;p6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Numerous applications</a:t>
            </a:r>
            <a:b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problem that is geographical in nature or place-based</a:t>
            </a:r>
            <a:b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Huge demand for GIS workforce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Applications of GIS</a:t>
            </a:r>
            <a:endParaRPr/>
          </a:p>
        </p:txBody>
      </p:sp>
      <p:sp>
        <p:nvSpPr>
          <p:cNvPr id="118" name="Google Shape;118;p7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22415" lvl="0" marL="4224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625"/>
              <a:buFont typeface="Trebuchet MS"/>
              <a:buChar char="•"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Research Tools and Planning</a:t>
            </a:r>
            <a:endParaRPr/>
          </a:p>
          <a:p>
            <a:pPr indent="-377951" lvl="1" marL="75590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BEBEB"/>
              </a:buClr>
              <a:buSzPts val="2325"/>
              <a:buFont typeface="Helvetica Neue"/>
              <a:buChar char="•"/>
            </a:pPr>
            <a:r>
              <a:rPr lang="en-US" sz="3100"/>
              <a:t>Constructing models of urban growth</a:t>
            </a:r>
            <a:endParaRPr sz="3500"/>
          </a:p>
          <a:p>
            <a:pPr indent="-377951" lvl="1" marL="75590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BEBEB"/>
              </a:buClr>
              <a:buSzPts val="2325"/>
              <a:buFont typeface="Helvetica Neue"/>
              <a:buChar char="•"/>
            </a:pPr>
            <a:r>
              <a:rPr lang="en-US" sz="3100"/>
              <a:t>Anticipating impacts from hurricanes</a:t>
            </a:r>
            <a:endParaRPr sz="3500"/>
          </a:p>
          <a:p>
            <a:pPr indent="-377951" lvl="1" marL="75590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BEBEB"/>
              </a:buClr>
              <a:buSzPts val="2325"/>
              <a:buFont typeface="Helvetica Neue"/>
              <a:buChar char="•"/>
            </a:pPr>
            <a:r>
              <a:rPr lang="en-US" sz="3100"/>
              <a:t>Making predictions for crop yields</a:t>
            </a:r>
            <a:endParaRPr b="1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22415" lvl="0" marL="42241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BEBEB"/>
              </a:buClr>
              <a:buSzPts val="2625"/>
              <a:buFont typeface="Trebuchet MS"/>
              <a:buChar char="•"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Spatial Decision Support Systems</a:t>
            </a:r>
            <a:endParaRPr/>
          </a:p>
          <a:p>
            <a:pPr indent="-377951" lvl="1" marL="75590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BEBEB"/>
              </a:buClr>
              <a:buSzPts val="2325"/>
              <a:buFont typeface="Helvetica Neue"/>
              <a:buChar char="•"/>
            </a:pPr>
            <a:r>
              <a:rPr lang="en-US" sz="3100"/>
              <a:t>Infrastructure – roads, towns, services</a:t>
            </a:r>
            <a:endParaRPr sz="3500"/>
          </a:p>
          <a:p>
            <a:pPr indent="-377951" lvl="1" marL="75590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BEBEB"/>
              </a:buClr>
              <a:buSzPts val="2325"/>
              <a:buFont typeface="Helvetica Neue"/>
              <a:buChar char="•"/>
            </a:pPr>
            <a:r>
              <a:rPr lang="en-US" sz="3100"/>
              <a:t>Census – population statistics</a:t>
            </a:r>
            <a:endParaRPr sz="3500"/>
          </a:p>
          <a:p>
            <a:pPr indent="-377951" lvl="1" marL="75590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BEBEB"/>
              </a:buClr>
              <a:buSzPts val="2325"/>
              <a:buFont typeface="Helvetica Neue"/>
              <a:buChar char="•"/>
            </a:pPr>
            <a:r>
              <a:rPr lang="en-US" sz="3100"/>
              <a:t>Medical resource (hospitals, clinics, available beds)</a:t>
            </a:r>
            <a:endParaRPr/>
          </a:p>
          <a:p>
            <a:pPr indent="-422415" lvl="0" marL="42241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BEBEB"/>
              </a:buClr>
              <a:buSzPts val="2625"/>
              <a:buFont typeface="Trebuchet MS"/>
              <a:buChar char="•"/>
            </a:pPr>
            <a:r>
              <a:rPr b="1" lang="en-US" sz="3500">
                <a:latin typeface="Trebuchet MS"/>
                <a:ea typeface="Trebuchet MS"/>
                <a:cs typeface="Trebuchet MS"/>
                <a:sym typeface="Trebuchet MS"/>
              </a:rPr>
              <a:t>Emergency Response Systems</a:t>
            </a:r>
            <a:endParaRPr/>
          </a:p>
          <a:p>
            <a:pPr indent="-377951" lvl="1" marL="75590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BEBEB"/>
              </a:buClr>
              <a:buSzPts val="2325"/>
              <a:buFont typeface="Helvetica Neue"/>
              <a:buChar char="•"/>
            </a:pPr>
            <a:r>
              <a:rPr lang="en-US" sz="3100"/>
              <a:t>Medicare records, 911 services</a:t>
            </a:r>
            <a:endParaRPr sz="3500"/>
          </a:p>
          <a:p>
            <a:pPr indent="-377951" lvl="1" marL="755904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BEBEB"/>
              </a:buClr>
              <a:buSzPts val="2325"/>
              <a:buFont typeface="Helvetica Neue"/>
              <a:buChar char="•"/>
            </a:pPr>
            <a:r>
              <a:rPr lang="en-US" sz="3100"/>
              <a:t>Disaster evacuation plans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9.jpeg" id="123" name="Google Shape;1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72" y="521133"/>
            <a:ext cx="11264656" cy="871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Airshow Planning and Operations</a:t>
            </a:r>
            <a:endParaRPr/>
          </a:p>
        </p:txBody>
      </p:sp>
      <p:pic>
        <p:nvPicPr>
          <p:cNvPr descr="image13.jpg" id="129" name="Google Shape;1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167" y="2426828"/>
            <a:ext cx="8280466" cy="6398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EBEBEB"/>
      </a:dk1>
      <a:lt1>
        <a:srgbClr val="C000EB"/>
      </a:lt1>
      <a:dk2>
        <a:srgbClr val="A7A7A7"/>
      </a:dk2>
      <a:lt2>
        <a:srgbClr val="535353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